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84" r:id="rId3"/>
    <p:sldId id="258" r:id="rId4"/>
    <p:sldId id="259" r:id="rId5"/>
    <p:sldId id="260" r:id="rId6"/>
    <p:sldId id="261" r:id="rId7"/>
    <p:sldId id="273" r:id="rId8"/>
    <p:sldId id="274" r:id="rId9"/>
    <p:sldId id="275" r:id="rId10"/>
    <p:sldId id="269" r:id="rId11"/>
    <p:sldId id="277" r:id="rId12"/>
    <p:sldId id="280" r:id="rId13"/>
    <p:sldId id="282" r:id="rId14"/>
    <p:sldId id="281" r:id="rId15"/>
    <p:sldId id="264" r:id="rId16"/>
    <p:sldId id="265" r:id="rId17"/>
    <p:sldId id="276" r:id="rId18"/>
    <p:sldId id="270" r:id="rId19"/>
    <p:sldId id="272" r:id="rId20"/>
    <p:sldId id="285" r:id="rId21"/>
    <p:sldId id="287" r:id="rId22"/>
    <p:sldId id="286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3" d="100"/>
          <a:sy n="93" d="100"/>
        </p:scale>
        <p:origin x="21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AD420-F05C-114A-86BA-789ACACE47AE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98A4C-0BE8-8A4A-8109-0F6E68AC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92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81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49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529844" y="6356350"/>
            <a:ext cx="366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r>
              <a:rPr lang="en-US" baseline="0" dirty="0" smtClean="0"/>
              <a:t> performed by Martin </a:t>
            </a:r>
            <a:r>
              <a:rPr lang="en-US" baseline="0" dirty="0" err="1" smtClean="0"/>
              <a:t>Rasumoff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18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529844" y="6356350"/>
            <a:ext cx="366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r>
              <a:rPr lang="en-US" baseline="0" dirty="0" smtClean="0"/>
              <a:t> performed by Martin </a:t>
            </a:r>
            <a:r>
              <a:rPr lang="en-US" baseline="0" dirty="0" err="1" smtClean="0"/>
              <a:t>Rasumoff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17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529844" y="6356350"/>
            <a:ext cx="366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r>
              <a:rPr lang="en-US" baseline="0" dirty="0" smtClean="0"/>
              <a:t> performed by Martin </a:t>
            </a:r>
            <a:r>
              <a:rPr lang="en-US" baseline="0" dirty="0" err="1" smtClean="0"/>
              <a:t>Rasumoff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2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529844" y="6356350"/>
            <a:ext cx="366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r>
              <a:rPr lang="en-US" baseline="0" dirty="0" smtClean="0"/>
              <a:t> performed by Martin </a:t>
            </a:r>
            <a:r>
              <a:rPr lang="en-US" baseline="0" dirty="0" err="1" smtClean="0"/>
              <a:t>Rasumoff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67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529844" y="6356350"/>
            <a:ext cx="366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r>
              <a:rPr lang="en-US" baseline="0" dirty="0" smtClean="0"/>
              <a:t> performed by Martin </a:t>
            </a:r>
            <a:r>
              <a:rPr lang="en-US" baseline="0" dirty="0" err="1" smtClean="0"/>
              <a:t>Rasumoff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97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529844" y="6356350"/>
            <a:ext cx="366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r>
              <a:rPr lang="en-US" baseline="0" dirty="0" smtClean="0"/>
              <a:t> performed by Martin </a:t>
            </a:r>
            <a:r>
              <a:rPr lang="en-US" baseline="0" dirty="0" err="1" smtClean="0"/>
              <a:t>Rasumoff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1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8529844" y="6356350"/>
            <a:ext cx="366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r>
              <a:rPr lang="en-US" baseline="0" dirty="0" smtClean="0"/>
              <a:t> performed by Martin </a:t>
            </a:r>
            <a:r>
              <a:rPr lang="en-US" baseline="0" dirty="0" err="1" smtClean="0"/>
              <a:t>Rasumoff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57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529844" y="6356350"/>
            <a:ext cx="366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r>
              <a:rPr lang="en-US" baseline="0" dirty="0" smtClean="0"/>
              <a:t> performed by Martin </a:t>
            </a:r>
            <a:r>
              <a:rPr lang="en-US" baseline="0" dirty="0" err="1" smtClean="0"/>
              <a:t>Rasumoff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05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8529844" y="6356350"/>
            <a:ext cx="366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r>
              <a:rPr lang="en-US" baseline="0" dirty="0" smtClean="0"/>
              <a:t> performed by Martin </a:t>
            </a:r>
            <a:r>
              <a:rPr lang="en-US" baseline="0" dirty="0" err="1" smtClean="0"/>
              <a:t>Rasumoff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12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3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rEhRLDCdrH" TargetMode="External"/><Relationship Id="rId4" Type="http://schemas.openxmlformats.org/officeDocument/2006/relationships/hyperlink" Target="https://t.co/m1immp8ddb" TargetMode="External"/><Relationship Id="rId5" Type="http://schemas.openxmlformats.org/officeDocument/2006/relationships/hyperlink" Target="https://t.co/u4B4iMQ7Cr" TargetMode="Externa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.co/ajtYBqtZD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jpe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hyperlink" Target="https://api.twitter.com/1.1/search/tweets.json?src=typd&amp;q=%40Beachbody" TargetMode="External"/><Relationship Id="rId6" Type="http://schemas.openxmlformats.org/officeDocument/2006/relationships/hyperlink" Target="https://api.twitter.com/1.1/users/search.json?q=(name" TargetMode="External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hyperlink" Target="https://mrasumof.cartodb.com/viz/73c36784-96fa-11e5-9d8a-0e98b61680bf/map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mrasumof.cartodb.com/viz/73c36784-96fa-11e5-9d8a-0e98b61680bf/public_map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rasumof.cartodb.com/viz/73c36784-96fa-11e5-9d8a-0e98b61680bf/map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58235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Social Listening of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Twitter and Facebook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368" y="2348635"/>
            <a:ext cx="3543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5106"/>
            <a:ext cx="6143082" cy="4910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368" y="1773957"/>
            <a:ext cx="2844800" cy="46482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2487168" y="33870"/>
            <a:ext cx="3202339" cy="133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Top 25 most common hashtags associated with </a:t>
            </a:r>
            <a:r>
              <a:rPr lang="en-US" sz="2000" dirty="0" err="1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and #BOD</a:t>
            </a:r>
            <a:endParaRPr lang="en-US" sz="2800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6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1" y="2756323"/>
            <a:ext cx="5111496" cy="2337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0330"/>
            <a:ext cx="3612565" cy="46861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487168" y="33870"/>
            <a:ext cx="5174396" cy="133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Most active users (re-tweeted @</a:t>
            </a:r>
            <a:r>
              <a:rPr lang="en-US" sz="2000" dirty="0" err="1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2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tweet)</a:t>
            </a:r>
            <a:endParaRPr lang="en-US" sz="2800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838534"/>
            <a:ext cx="6789305" cy="465809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537855" y="1634836"/>
            <a:ext cx="2258290" cy="5015345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173" y="2003714"/>
            <a:ext cx="3225800" cy="14097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487168" y="33870"/>
            <a:ext cx="4218432" cy="133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Sentiment Analysis on Tweets</a:t>
            </a:r>
            <a:endParaRPr lang="en-US" sz="2800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6983" y="1466248"/>
            <a:ext cx="11914909" cy="52629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P413_Life: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beachbodylive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PiYoWorkout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michelepark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is awesome! I'm so grateful for her modified moves in 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PiYo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Fitness_Avenger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My best friend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IDTheJC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is a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coach. He's the one who got me set up with it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.”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Honestly, I drone it to begin with because I have to get it done, and 5 minutes in, I'M PUMPED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BB_Performance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performance has improved my endurance, has taken away my muscle sourness, I'm in love with the products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!!”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“Love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this! 3 Words, Man!!  @21DayFix #21DFX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2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2"/>
              </a:rPr>
              <a:t>t.co/ajtYBqtZDD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‘This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is the best thing that can happened to me!, thanks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shauntfitness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FlexFriday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feel AMAZING!!!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3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3"/>
              </a:rPr>
              <a:t>t.co/rEhRLDCdrH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BeachbodyUK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absolutely love it! Why people think it's just for beginners is beyond me?! It's great for all abilities #P90 #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rocks”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yamifitness25: Pretty happy with this!!!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fitnessmotivation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fitlife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fitfam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fitspo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#fitness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fitinspiration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#bod…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4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4"/>
              </a:rPr>
              <a:t>t.co/m1immp8ddb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“Did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this today on #BOD absolutely loved it!! Can't wait for it to come out!!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hammerandchisel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5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5"/>
              </a:rPr>
              <a:t>t.co/u4B4iMQ7Cr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“So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happy for the amazing customer service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! 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:)”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jmorin24 @21DayFix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LOL love 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it”</a:t>
            </a:r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97933" y="1011264"/>
            <a:ext cx="3052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Tweets with high Polarity (&gt;=0.6)</a:t>
            </a:r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63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709" y="6156901"/>
            <a:ext cx="12164291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“RT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: Never let a </a:t>
            </a:r>
            <a:r>
              <a:rPr lang="en-US" sz="16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bad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playlist </a:t>
            </a:r>
            <a:r>
              <a:rPr lang="en-US" sz="16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ruin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a workout again. This Spotify channel has everything you need. https://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t.co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dZUZrLuKxc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https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:/…”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09" y="1466242"/>
            <a:ext cx="12164291" cy="3785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im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seriously about to cancel my order. ..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im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received two emails saying my shipment is delayed and now won't ship until the 16th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“Thanks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for fucking up my order which is going to be late, not sending a tracking #, and for your staff being completely useless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😊”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“I'm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so disappointed 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... Especially after being hung up on my customer service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...”</a:t>
            </a: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terrible, canceled an order over a month ago only to have it billed this month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bc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someone postponed it instead of canceling #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fail”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“It's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really frustrating when I wake up at 5am and my 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on demand is not working from any device!!! Ugh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!!!”</a:t>
            </a:r>
          </a:p>
          <a:p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Can you please help me with  a faulty purchase I bought from your website...I've emailed so many times but nobody ever replies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73781" y="5787569"/>
            <a:ext cx="17100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“False Positive”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00950" y="1038970"/>
            <a:ext cx="4016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Tweets with negative Polarity (Literal)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78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1142" y="184229"/>
            <a:ext cx="467955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Facebook</a:t>
            </a:r>
            <a:b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(11/1 to 11/24)</a:t>
            </a:r>
            <a:endParaRPr lang="en-US" sz="3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184229"/>
            <a:ext cx="3391414" cy="1687354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59" y="2062496"/>
            <a:ext cx="5373873" cy="4501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388" y="3087624"/>
            <a:ext cx="4397756" cy="219887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204960" y="16303"/>
            <a:ext cx="298704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from </a:t>
            </a:r>
            <a:r>
              <a:rPr lang="en-US" dirty="0" smtClean="0"/>
              <a:t>11/1 to 11/24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160 Comments on Facebook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84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723" y="3970581"/>
            <a:ext cx="5474208" cy="2756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521" y="833172"/>
            <a:ext cx="3724585" cy="2963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51" y="2314865"/>
            <a:ext cx="2692400" cy="38354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01142" y="184229"/>
            <a:ext cx="467955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Facebook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(from 11/13 to 11/24)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184229"/>
            <a:ext cx="3391414" cy="168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3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517" y="2165"/>
            <a:ext cx="3202339" cy="1333500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Top 25 most common hashtags associated with </a:t>
            </a:r>
            <a:r>
              <a:rPr lang="en-US" sz="2000" dirty="0" err="1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over the course of 1 week 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" y="1743456"/>
            <a:ext cx="6489177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822" y="4001294"/>
            <a:ext cx="5396360" cy="2702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15" y="63125"/>
            <a:ext cx="2518156" cy="39381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1142" y="184229"/>
            <a:ext cx="4679550" cy="13255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Facebook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184229"/>
            <a:ext cx="3391414" cy="168735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2312480"/>
            <a:ext cx="6447859" cy="4117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250" y="4129889"/>
            <a:ext cx="5408022" cy="2728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032" y="365125"/>
            <a:ext cx="2195322" cy="364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POST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Purpose</a:t>
            </a:r>
          </a:p>
          <a:p>
            <a:pPr lvl="1"/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Present findings on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 social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listenting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</a:p>
          <a:p>
            <a:pPr lvl="1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Find the top 25 most common hashtags associated with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over the course of 1 week</a:t>
            </a:r>
          </a:p>
          <a:p>
            <a:pPr lvl="1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Visualize the top 25 as a histogram to show the distribution of each</a:t>
            </a:r>
          </a:p>
          <a:p>
            <a:pPr lvl="1"/>
            <a:endParaRPr lang="en-US" sz="8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Outcome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Definition of next steps</a:t>
            </a:r>
          </a:p>
          <a:p>
            <a:pPr lvl="1"/>
            <a:endParaRPr lang="en-US" sz="8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Structure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Presentation and potential visualization on separate platform</a:t>
            </a:r>
          </a:p>
          <a:p>
            <a:pPr lvl="1"/>
            <a:endParaRPr lang="en-US" sz="9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Time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30 minutes?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00" y="-7143"/>
            <a:ext cx="35433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Technical Solution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26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120"/>
            <a:ext cx="12192000" cy="7643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Technical Architecture - Layers</a:t>
            </a:r>
            <a:endParaRPr lang="en-US" dirty="0" smtClean="0">
              <a:solidFill>
                <a:prstClr val="black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01827" y="1483126"/>
            <a:ext cx="2416054" cy="571991"/>
            <a:chOff x="3072384" y="1611509"/>
            <a:chExt cx="2416054" cy="5719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2384" y="1611509"/>
              <a:ext cx="1040478" cy="57199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5" name="Content Placeholder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88" y="1660812"/>
              <a:ext cx="1050550" cy="52268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sp>
        <p:nvSpPr>
          <p:cNvPr id="7" name="Rectangle 6"/>
          <p:cNvSpPr/>
          <p:nvPr/>
        </p:nvSpPr>
        <p:spPr>
          <a:xfrm>
            <a:off x="2826327" y="1065818"/>
            <a:ext cx="6567054" cy="11641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mtClean="0">
                <a:solidFill>
                  <a:schemeClr val="accent5">
                    <a:lumMod val="75000"/>
                  </a:schemeClr>
                </a:solidFill>
              </a:rPr>
              <a:t>Source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26327" y="2229954"/>
            <a:ext cx="6567054" cy="10390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Data Extraction (APIs)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109" y="2733354"/>
            <a:ext cx="1474254" cy="329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145" y="2696564"/>
            <a:ext cx="1474254" cy="4191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826327" y="3269044"/>
            <a:ext cx="6567054" cy="15246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Data “Transformation” and Storage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239403" y="3641900"/>
            <a:ext cx="966982" cy="1075084"/>
            <a:chOff x="8146473" y="2563091"/>
            <a:chExt cx="1634836" cy="185143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8721" y="3678991"/>
              <a:ext cx="942629" cy="26892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155" y="2655670"/>
              <a:ext cx="829759" cy="345733"/>
            </a:xfrm>
            <a:prstGeom prst="rect">
              <a:avLst/>
            </a:prstGeom>
          </p:spPr>
        </p:pic>
        <p:sp>
          <p:nvSpPr>
            <p:cNvPr id="24" name="Can 23"/>
            <p:cNvSpPr/>
            <p:nvPr/>
          </p:nvSpPr>
          <p:spPr>
            <a:xfrm>
              <a:off x="8437418" y="3199504"/>
              <a:ext cx="1025237" cy="1026132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46473" y="2563091"/>
              <a:ext cx="1634836" cy="185143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5162" y="3776329"/>
            <a:ext cx="1522275" cy="41652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826327" y="4793674"/>
            <a:ext cx="6567054" cy="15517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Analysis and Presentation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738181" y="5119746"/>
            <a:ext cx="827855" cy="1079624"/>
            <a:chOff x="10042577" y="430168"/>
            <a:chExt cx="827855" cy="107962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0320" y="891833"/>
              <a:ext cx="672370" cy="61795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0042577" y="430168"/>
              <a:ext cx="827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Sentiment</a:t>
              </a:r>
            </a:p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83015" y="5394492"/>
            <a:ext cx="1540811" cy="550879"/>
            <a:chOff x="4555189" y="5529436"/>
            <a:chExt cx="1540811" cy="55087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55189" y="5794502"/>
              <a:ext cx="1540811" cy="28581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914126" y="5529436"/>
              <a:ext cx="820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Graphics</a:t>
              </a:r>
              <a:endParaRPr lang="en-US" sz="14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655125" y="5142818"/>
            <a:ext cx="1271683" cy="1052394"/>
            <a:chOff x="649071" y="4007678"/>
            <a:chExt cx="1271683" cy="10523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9071" y="4422321"/>
              <a:ext cx="1271683" cy="63775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16840" y="4007678"/>
              <a:ext cx="1136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Geo-referential</a:t>
              </a:r>
              <a:endParaRPr lang="en-US" sz="1200" dirty="0"/>
            </a:p>
            <a:p>
              <a:pPr algn="ctr"/>
              <a:r>
                <a:rPr lang="en-US" sz="1200" dirty="0" smtClean="0"/>
                <a:t>Graphs</a:t>
              </a:r>
              <a:endParaRPr lang="en-US" sz="1200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8858" y="4226752"/>
            <a:ext cx="2174885" cy="4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18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4229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How was the data extraction done?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07464" y="1223796"/>
            <a:ext cx="2416054" cy="571991"/>
            <a:chOff x="3072384" y="1611509"/>
            <a:chExt cx="2416054" cy="5719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2384" y="1611509"/>
              <a:ext cx="1040478" cy="57199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7" name="Content Placeholder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88" y="1660812"/>
              <a:ext cx="1050550" cy="52268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sp>
        <p:nvSpPr>
          <p:cNvPr id="8" name="Rectangle 7"/>
          <p:cNvSpPr/>
          <p:nvPr/>
        </p:nvSpPr>
        <p:spPr>
          <a:xfrm>
            <a:off x="872836" y="969818"/>
            <a:ext cx="3657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05833" y="3768436"/>
            <a:ext cx="1884218" cy="185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 Program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7"/>
          </p:cNvCxnSpPr>
          <p:nvPr/>
        </p:nvCxnSpPr>
        <p:spPr>
          <a:xfrm flipV="1">
            <a:off x="3214114" y="2189018"/>
            <a:ext cx="27850" cy="185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V="1">
            <a:off x="1881770" y="2189018"/>
            <a:ext cx="28933" cy="1851297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3580" y="2959005"/>
            <a:ext cx="108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502822" y="2507672"/>
            <a:ext cx="7633758" cy="2521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3673" y="2518921"/>
            <a:ext cx="23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 of APIs used: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17665" y="2888253"/>
            <a:ext cx="766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://api.twitter.com/1.1/search/tweets.json?src=typd&amp;q=%</a:t>
            </a:r>
            <a:r>
              <a:rPr lang="en-US" dirty="0" smtClean="0">
                <a:hlinkClick r:id="rId5"/>
              </a:rPr>
              <a:t>40Beachbody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https://api.twitter.com/1.1/users/search.json?q</a:t>
            </a:r>
            <a:r>
              <a:rPr lang="en-US" dirty="0" smtClean="0">
                <a:hlinkClick r:id="rId6"/>
              </a:rPr>
              <a:t>=(name</a:t>
            </a:r>
            <a:r>
              <a:rPr lang="en-US" dirty="0" smtClean="0"/>
              <a:t> of user)</a:t>
            </a:r>
          </a:p>
          <a:p>
            <a:pPr marL="342900" indent="-342900">
              <a:buAutoNum type="arabicPeriod"/>
            </a:pPr>
            <a:r>
              <a:rPr lang="en-US" dirty="0"/>
              <a:t> 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243" y="3540680"/>
            <a:ext cx="5994400" cy="1422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255811" y="2888253"/>
            <a:ext cx="875518" cy="717083"/>
            <a:chOff x="3255811" y="2888253"/>
            <a:chExt cx="875518" cy="717083"/>
          </a:xfrm>
        </p:grpSpPr>
        <p:sp>
          <p:nvSpPr>
            <p:cNvPr id="19" name="TextBox 18"/>
            <p:cNvSpPr txBox="1"/>
            <p:nvPr/>
          </p:nvSpPr>
          <p:spPr>
            <a:xfrm>
              <a:off x="3393970" y="2923628"/>
              <a:ext cx="6142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API</a:t>
              </a:r>
            </a:p>
            <a:p>
              <a:pPr algn="ctr"/>
              <a:r>
                <a:rPr lang="en-US" dirty="0" smtClean="0"/>
                <a:t>Calls</a:t>
              </a:r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3255811" y="2888253"/>
              <a:ext cx="875518" cy="7170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/>
          <p:cNvCxnSpPr>
            <a:stCxn id="25" idx="6"/>
          </p:cNvCxnSpPr>
          <p:nvPr/>
        </p:nvCxnSpPr>
        <p:spPr>
          <a:xfrm flipV="1">
            <a:off x="4131329" y="3246794"/>
            <a:ext cx="3863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4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4229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How was the data extraction done?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778676" y="1489034"/>
            <a:ext cx="2416054" cy="571991"/>
            <a:chOff x="3072384" y="1611509"/>
            <a:chExt cx="2416054" cy="5719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2384" y="1611509"/>
              <a:ext cx="1040478" cy="57199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7" name="Content Placeholder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88" y="1660812"/>
              <a:ext cx="1050550" cy="52268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sp>
        <p:nvSpPr>
          <p:cNvPr id="8" name="Rectangle 7"/>
          <p:cNvSpPr/>
          <p:nvPr/>
        </p:nvSpPr>
        <p:spPr>
          <a:xfrm>
            <a:off x="8144048" y="1235056"/>
            <a:ext cx="3657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877045" y="4033674"/>
            <a:ext cx="1884218" cy="185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Python Program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9" idx="7"/>
          </p:cNvCxnSpPr>
          <p:nvPr/>
        </p:nvCxnSpPr>
        <p:spPr>
          <a:xfrm flipV="1">
            <a:off x="10485326" y="2454256"/>
            <a:ext cx="27850" cy="185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V="1">
            <a:off x="9152982" y="2454256"/>
            <a:ext cx="28933" cy="1851297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57082" y="3224243"/>
            <a:ext cx="108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56860" y="1163781"/>
            <a:ext cx="7633758" cy="48906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528008" y="3188866"/>
            <a:ext cx="61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API</a:t>
            </a:r>
          </a:p>
          <a:p>
            <a:pPr algn="ctr"/>
            <a:r>
              <a:rPr lang="en-US" dirty="0" smtClean="0"/>
              <a:t>Calls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8041602" y="3057018"/>
            <a:ext cx="1083670" cy="10854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1" idx="3"/>
            <a:endCxn id="2" idx="2"/>
          </p:cNvCxnSpPr>
          <p:nvPr/>
        </p:nvCxnSpPr>
        <p:spPr>
          <a:xfrm flipV="1">
            <a:off x="7690618" y="3599763"/>
            <a:ext cx="350984" cy="9346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8" y="1650869"/>
            <a:ext cx="6334551" cy="436865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17418" y="1210999"/>
            <a:ext cx="269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Examples of API response :</a:t>
            </a:r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2479964" y="6331523"/>
            <a:ext cx="2784763" cy="3429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Response Parsing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33" name="Straight Arrow Connector 32"/>
          <p:cNvCxnSpPr>
            <a:stCxn id="31" idx="0"/>
            <a:endCxn id="21" idx="2"/>
          </p:cNvCxnSpPr>
          <p:nvPr/>
        </p:nvCxnSpPr>
        <p:spPr>
          <a:xfrm flipV="1">
            <a:off x="3872346" y="6054436"/>
            <a:ext cx="1393" cy="277087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2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127" y="4738253"/>
            <a:ext cx="6973825" cy="179892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from 11/13 to 11/24</a:t>
            </a:r>
          </a:p>
          <a:p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was mentioned in 1,400 tweets</a:t>
            </a:r>
          </a:p>
          <a:p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371 Original Tweets</a:t>
            </a:r>
          </a:p>
          <a:p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1029 Re-tweets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127" y="668915"/>
            <a:ext cx="6973824" cy="37495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89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118104" y="2002848"/>
            <a:ext cx="5755894" cy="3622776"/>
            <a:chOff x="838200" y="2111274"/>
            <a:chExt cx="5755894" cy="36227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11274"/>
              <a:ext cx="5755894" cy="3622776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2621280" y="2694432"/>
              <a:ext cx="865632" cy="31699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664208" y="2694432"/>
              <a:ext cx="957072" cy="316992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4657344" y="5142805"/>
            <a:ext cx="329184" cy="31699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ine Callout 2 2"/>
          <p:cNvSpPr/>
          <p:nvPr/>
        </p:nvSpPr>
        <p:spPr>
          <a:xfrm>
            <a:off x="8084289" y="1620982"/>
            <a:ext cx="2583711" cy="85941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142"/>
              <a:gd name="adj6" fmla="val -8872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@</a:t>
            </a:r>
            <a:r>
              <a:rPr lang="en-US" dirty="0" err="1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mentioned on the Tweet</a:t>
            </a:r>
            <a:endParaRPr lang="en-US" dirty="0">
              <a:solidFill>
                <a:schemeClr val="dk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9" name="Line Callout 2 8"/>
          <p:cNvSpPr/>
          <p:nvPr/>
        </p:nvSpPr>
        <p:spPr>
          <a:xfrm>
            <a:off x="7294579" y="4267633"/>
            <a:ext cx="2583711" cy="73429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142"/>
              <a:gd name="adj6" fmla="val -88721"/>
            </a:avLst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merican Typewriter" charset="0"/>
                <a:ea typeface="American Typewriter" charset="0"/>
                <a:cs typeface="American Typewriter" charset="0"/>
              </a:rPr>
              <a:t>Retweeted</a:t>
            </a:r>
            <a:endParaRPr lang="en-US" dirty="0">
              <a:solidFill>
                <a:schemeClr val="dk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Line Callout 2 9"/>
          <p:cNvSpPr/>
          <p:nvPr/>
        </p:nvSpPr>
        <p:spPr>
          <a:xfrm>
            <a:off x="262289" y="3900487"/>
            <a:ext cx="2583711" cy="734291"/>
          </a:xfrm>
          <a:prstGeom prst="borderCallout2">
            <a:avLst>
              <a:gd name="adj1" fmla="val 54599"/>
              <a:gd name="adj2" fmla="val 102666"/>
              <a:gd name="adj3" fmla="val 13090"/>
              <a:gd name="adj4" fmla="val 134012"/>
              <a:gd name="adj5" fmla="val -134670"/>
              <a:gd name="adj6" fmla="val 153653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Hashtags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18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99111" y="5695760"/>
            <a:ext cx="3654902" cy="1046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111" y="1690688"/>
            <a:ext cx="3654902" cy="400507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599111" y="5695760"/>
            <a:ext cx="3654902" cy="10464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99111" y="1690688"/>
            <a:ext cx="1598602" cy="430720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" y="184229"/>
            <a:ext cx="3391414" cy="1687354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74560" y="2224087"/>
            <a:ext cx="2583711" cy="734291"/>
          </a:xfrm>
          <a:prstGeom prst="borderCallout2">
            <a:avLst>
              <a:gd name="adj1" fmla="val 54599"/>
              <a:gd name="adj2" fmla="val 102666"/>
              <a:gd name="adj3" fmla="val 13090"/>
              <a:gd name="adj4" fmla="val 134012"/>
              <a:gd name="adj5" fmla="val -45991"/>
              <a:gd name="adj6" fmla="val 191189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Facebook Page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1" name="Line Callout 2 10"/>
          <p:cNvSpPr/>
          <p:nvPr/>
        </p:nvSpPr>
        <p:spPr>
          <a:xfrm>
            <a:off x="674559" y="4961469"/>
            <a:ext cx="2583711" cy="734291"/>
          </a:xfrm>
          <a:prstGeom prst="borderCallout2">
            <a:avLst>
              <a:gd name="adj1" fmla="val 43278"/>
              <a:gd name="adj2" fmla="val 103738"/>
              <a:gd name="adj3" fmla="val 114977"/>
              <a:gd name="adj4" fmla="val 125433"/>
              <a:gd name="adj5" fmla="val 169105"/>
              <a:gd name="adj6" fmla="val 18958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Follower’s comments</a:t>
            </a:r>
            <a:endParaRPr lang="en-US" dirty="0">
              <a:solidFill>
                <a:schemeClr val="dk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6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517" y="2165"/>
            <a:ext cx="3202339" cy="13335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Top 25 most common hashtags associated with </a:t>
            </a:r>
            <a:r>
              <a:rPr lang="en-US" sz="2000" dirty="0" err="1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over the course of 1 week 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" y="1743456"/>
            <a:ext cx="6489177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30" y="2721134"/>
            <a:ext cx="5396360" cy="2702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783782" y="16303"/>
            <a:ext cx="3408218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from 11/13 to 11/24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was mentioned in 1,400 tweets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371 Original Tweets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1029 Re-tweets</a:t>
            </a:r>
          </a:p>
        </p:txBody>
      </p:sp>
    </p:spTree>
    <p:extLst>
      <p:ext uri="{BB962C8B-B14F-4D97-AF65-F5344CB8AC3E}">
        <p14:creationId xmlns:p14="http://schemas.microsoft.com/office/powerpoint/2010/main" val="30747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517" y="2165"/>
            <a:ext cx="3202339" cy="13335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Geographies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254" y="1493631"/>
            <a:ext cx="8898297" cy="51541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CartoDB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517" y="2165"/>
            <a:ext cx="3202339" cy="13335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Geographies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0" y="1457408"/>
            <a:ext cx="11253216" cy="52803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CartoDB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79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517" y="2165"/>
            <a:ext cx="3202339" cy="13335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Geographies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" y="2165"/>
            <a:ext cx="2425700" cy="133350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CartoDB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718" y="1110451"/>
            <a:ext cx="6861463" cy="49715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375564" y="3075709"/>
            <a:ext cx="1496291" cy="595746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4146</TotalTime>
  <Words>715</Words>
  <Application>Microsoft Macintosh PowerPoint</Application>
  <PresentationFormat>Widescreen</PresentationFormat>
  <Paragraphs>116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American Typewriter</vt:lpstr>
      <vt:lpstr>Calibri</vt:lpstr>
      <vt:lpstr>Calibri Light</vt:lpstr>
      <vt:lpstr>Arial</vt:lpstr>
      <vt:lpstr>Office Theme</vt:lpstr>
      <vt:lpstr>PowerPoint Presentation</vt:lpstr>
      <vt:lpstr>POST</vt:lpstr>
      <vt:lpstr>PowerPoint Presentation</vt:lpstr>
      <vt:lpstr>PowerPoint Presentation</vt:lpstr>
      <vt:lpstr>PowerPoint Presentation</vt:lpstr>
      <vt:lpstr>Top 25 most common hashtags associated with Beachbody over the course of 1 week </vt:lpstr>
      <vt:lpstr>User Geographies</vt:lpstr>
      <vt:lpstr>User Geographies</vt:lpstr>
      <vt:lpstr>User Geographies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Facebook (11/1 to 11/24)</vt:lpstr>
      <vt:lpstr>PowerPoint Presentation</vt:lpstr>
      <vt:lpstr>Appendix</vt:lpstr>
      <vt:lpstr>Top 25 most common hashtags associated with Beachbody over the course of 1 week </vt:lpstr>
      <vt:lpstr>Facebook</vt:lpstr>
      <vt:lpstr>Technical Solution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Rasumoff</dc:creator>
  <cp:lastModifiedBy>Martin Rasumoff</cp:lastModifiedBy>
  <cp:revision>42</cp:revision>
  <dcterms:created xsi:type="dcterms:W3CDTF">2015-11-25T17:53:02Z</dcterms:created>
  <dcterms:modified xsi:type="dcterms:W3CDTF">2015-12-01T15:53:03Z</dcterms:modified>
</cp:coreProperties>
</file>